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61" r:id="rId3"/>
    <p:sldId id="282" r:id="rId4"/>
    <p:sldId id="338" r:id="rId5"/>
    <p:sldId id="277" r:id="rId6"/>
    <p:sldId id="339" r:id="rId7"/>
    <p:sldId id="341" r:id="rId8"/>
    <p:sldId id="346" r:id="rId9"/>
    <p:sldId id="342" r:id="rId10"/>
    <p:sldId id="347" r:id="rId11"/>
    <p:sldId id="367" r:id="rId12"/>
    <p:sldId id="350" r:id="rId13"/>
    <p:sldId id="351" r:id="rId14"/>
    <p:sldId id="353" r:id="rId15"/>
    <p:sldId id="352" r:id="rId16"/>
    <p:sldId id="348" r:id="rId17"/>
    <p:sldId id="354" r:id="rId18"/>
    <p:sldId id="370" r:id="rId19"/>
    <p:sldId id="363" r:id="rId20"/>
    <p:sldId id="355" r:id="rId21"/>
    <p:sldId id="340" r:id="rId22"/>
    <p:sldId id="360" r:id="rId23"/>
    <p:sldId id="361" r:id="rId24"/>
    <p:sldId id="368" r:id="rId25"/>
    <p:sldId id="362" r:id="rId26"/>
    <p:sldId id="365" r:id="rId27"/>
    <p:sldId id="371" r:id="rId28"/>
    <p:sldId id="372" r:id="rId29"/>
    <p:sldId id="366" r:id="rId30"/>
    <p:sldId id="343" r:id="rId31"/>
    <p:sldId id="357" r:id="rId32"/>
    <p:sldId id="358" r:id="rId33"/>
    <p:sldId id="374" r:id="rId34"/>
    <p:sldId id="344" r:id="rId35"/>
    <p:sldId id="373" r:id="rId36"/>
    <p:sldId id="376" r:id="rId37"/>
    <p:sldId id="37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9"/>
    <p:restoredTop sz="94681"/>
  </p:normalViewPr>
  <p:slideViewPr>
    <p:cSldViewPr snapToGrid="0">
      <p:cViewPr varScale="1">
        <p:scale>
          <a:sx n="64" d="100"/>
          <a:sy n="64" d="100"/>
        </p:scale>
        <p:origin x="8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A267B-28B0-4E55-BE54-38C45F264ADD}" type="datetimeFigureOut">
              <a:rPr lang="en-US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5174-5C7E-4C42-A94D-4406937C5BD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5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A0B8-E0FF-629F-CF5C-84A2DBB9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A1042-E863-DF80-1013-4C792F62C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0B36A-582E-8D45-5E7A-85920E070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A428-9687-F68A-8C65-F826D82A6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8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27A1-01E4-7BD1-BE98-873624CB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52F98-0265-F246-DF2C-653C93BD2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34369-E1A3-67BD-8956-8770F5513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27889-D02B-84AA-3C13-0868980B5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66763-988B-9BC6-E048-A003CF31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02613-0819-0688-251F-3FB845797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A3F77-EC79-7693-0619-E27656C66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63E19-A224-A264-FB0F-06898C5FD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9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FC55-A883-2C23-46D2-D81F0A0F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3CD8B-09DA-FBDF-9677-F4FD87583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E5E96-2BB6-AEEB-3BDB-896976BD8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4B7AC-E073-F67B-231D-81C3079B8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9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872C3-8404-1590-E6A8-BA1B07134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99FBA-C170-7D09-C057-DD3813D2A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FF35D-02C2-E1A9-3A05-A6D0D49AB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D2777-0CE8-52F0-0D06-000DE27F2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1F8D-2333-BDD3-3E88-5413E4ED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CC5D2-CF62-6179-DFBC-BD508E993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5CC4-77FF-8945-90E9-E3F18F4BC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968B-2A59-84C1-BF70-D943B3A7E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D3D3-7C89-9DC6-E0BA-2E7D6177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BB810-06C7-D4F2-B376-2F7D754E0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6720F-5543-93EF-C07D-F9A2BE6C3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5BF4-E7B0-48CC-A591-2A28E85C0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66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3DFB-F5C3-5FF3-0C39-99910160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AF2ED-99E2-7412-14E8-B0CEB3191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DB2DA-59B1-0361-D921-95070CBD7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07370-F1CC-0DC5-1EFF-7A12BEDF0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26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D741-D317-C3CF-719A-79D40BCD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EA76A-FBF3-F282-ADDA-97815D9D9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FE546-506C-B8EA-7D52-1882F9FA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BE7-AFB3-49B3-3923-E76207A4D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0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B4B-33B1-D193-1074-5D7F20E9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17EBA-1183-6A1D-0828-030383CEC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A1AF1-5426-0E21-BEC5-414A20C0D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C70AF-5DC4-7B2F-127B-798F21C76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6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221E-44A3-7533-6B94-1322DBA5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98506-DB17-8FE9-04A6-0C8ADCE7B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B1835-CB52-6B1E-4121-364A83EA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83FA-B8DD-DE69-CA24-FD76BDB25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4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DEB0-1059-8972-3EA0-24A7DA12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560C8-D1DE-D19F-3D56-1662EA9CC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14BE1-A71A-D7B7-6AD6-04E1711AF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793A8-EC0A-D8B0-B932-F333FAF15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5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25A2-8747-C5C1-E17B-DFBF1939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4F137-B877-EF87-88A3-519BCA8F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36AAA-346E-268C-4B37-B6DD4E092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85A6-ECCE-A2A6-15DE-C0F5A0BC4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3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D75-7D38-3729-F7A4-4CE97A37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A5148-45C7-8981-4257-8448A0932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D4713-FD71-953B-B1DD-31A298BE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B342-1A1F-52D1-1A1F-92F447647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5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F2B85-1C5B-CCF1-78D4-39402665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E7864-7039-2520-C1C2-5B037150F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56165-9F44-66FB-FF4A-D81D390A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696AB-93A5-3B21-2C54-797FAEEF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64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AD0F9-47B2-AAEF-C52F-D93CCC4A6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893CA6-63FE-8272-5CFD-390A21E58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587A2-2C3F-F338-1962-9C1A367D4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4D947-55A2-9581-D1F5-A6B81B431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901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3EBC-5BE9-2182-4F99-C83C878C9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9CEE2-A8AB-6804-2BC9-FC711B27B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B0F712-32CE-91FE-3E9B-FDFD9D4E0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87FA-AB20-2B5E-EB55-E9255BB03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6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182E-64D4-8322-A781-B18C96E5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BCBFD8-1DFA-9AC0-209C-33F034A7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4F573-0D93-5DD0-82D5-187B8316F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3B9BA-247D-7158-C9C7-37BD8E042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48B5-2E42-6169-368B-01C7325C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AD291-8116-FB0E-CE8A-1E0212A6F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B0E9C-4F18-A28E-E075-F10C46122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4F295-BDD6-055C-D0E0-59984E727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6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AC050-504D-644C-07E4-4DE31BEB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7C2C3-4B13-53BE-0D9A-92189310D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93D21-A3DB-89AD-8B56-895EA3C3C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15CDE-791B-08EA-D879-81DBA22C5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7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C64AD-CE54-9C6B-DE82-4187F64D6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4078B-0033-6EAD-1607-341DAF412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AF21C-F35C-AE3E-A19C-D3799A91F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D6568-1CFC-D0A1-EFBF-E1F60F21B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7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AF42-B4FE-42E1-C02A-A855B5DCD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9728-570D-9422-692A-E472E81B5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9F691-F495-5E08-2925-C4DAFE648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EE222-3599-91ED-CDD7-7AA6C8751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1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6D01-1E7F-8088-4FB9-F525F2E4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F69BF-4DA7-1557-492C-0DE5CF4B7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B675B-C0AA-4AB1-C21E-396C166F0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83A36-3ED5-1C77-569E-55FAF6CA0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2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70EC-E88F-4D49-998A-39C3DD1B0E87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5EA-6355-0446-8C83-59FE1829C938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B01A-31E8-864A-9F8C-D6A5345BE621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05B6-1BA6-D849-B68B-3C87E588568B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E2EA-F8C4-F54F-88DA-50ADB521262C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ECEA-AA0A-1E4F-8E57-5D211C51E176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ED65-F9E3-1541-B385-898110AE8FCC}" type="datetime1">
              <a:rPr lang="en-SG" smtClean="0"/>
              <a:t>21/2/2025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41C8-7262-7E4E-B7BB-588C36E58B9E}" type="datetime1">
              <a:rPr lang="en-SG" smtClean="0"/>
              <a:t>21/2/2025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B3C2-16E3-D444-AEF7-8BE577849EF7}" type="datetime1">
              <a:rPr lang="en-SG" smtClean="0"/>
              <a:t>21/2/2025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A57F-2646-AA46-AA22-44B98E6A21C3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7E2A-EE03-F342-979E-6EAADAC44955}" type="datetime1">
              <a:rPr lang="en-SG" smtClean="0"/>
              <a:t>21/2/2025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AFCD-8E29-E645-8FC7-1E011E8FDF0F}" type="datetime1">
              <a:rPr lang="en-SG" smtClean="0"/>
              <a:t>21/2/2025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yang.github.io/convolution-visualize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yang.github.io/convolution-visualiz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batch-norm-explained-visually-how-it-works-and-why-neural-networks-need-it-b18919692739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paperspace.com/pooling-in-convolutional-neural-networks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iguys/deep-convolutional-neural-networks-dcnns-explained-in-layman-terms-b990b2818061" TargetMode="Externa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siddheshb008/lenet-5-architecture-explained-3b559cb2d52b" TargetMode="Externa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tensorspace.js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mriquestions.com/softmax.htm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commons.wikimedia.org/wiki/File:MnistExamplesModified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researchgate.net/figure/Original-ResNet-18-Architecture_fig1_33664224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age-net.org/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Transfer_learning#/media/File:Transfer_learning.svg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dhuramiah.medium.com/deep-learning-using-resnets-for-transfer-learning-d7f4799fa863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dx.doi.org/10.1016/j.jjimei.2021.10002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rounakbanik/pokem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MnistExamplesModified.png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cs.cmu.edu/~vcirik/blog/2016/visualizing-and-understanding-convolutional-neural-network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jpeg"/><Relationship Id="rId4" Type="http://schemas.openxmlformats.org/officeDocument/2006/relationships/hyperlink" Target="https://medium.com/@alexquesada22/u-net-a-versatile-deep-learning-architecture-for-image-segmentation-2a85b52d71f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perannotate.com/blog/diffusion-models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uperannotate.com/blog/diffusion-models" TargetMode="Externa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uperannotate.com/blog/diffusion-models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MnistExamplesModified.pn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Valve_sobel_(3).P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59B339-4295-4671-81FD-AFE59EE8157B}"/>
              </a:ext>
            </a:extLst>
          </p:cNvPr>
          <p:cNvSpPr/>
          <p:nvPr/>
        </p:nvSpPr>
        <p:spPr>
          <a:xfrm>
            <a:off x="1" y="5921189"/>
            <a:ext cx="12191999" cy="940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8" y="-2493"/>
            <a:ext cx="12184741" cy="199754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ontoso University"/>
                <a:ea typeface="+mj-lt"/>
                <a:cs typeface="Biome"/>
              </a:rPr>
              <a:t>Image Processing with Deep Learning</a:t>
            </a:r>
            <a:endParaRPr lang="en-US" sz="4400" dirty="0">
              <a:latin typeface="Contoso University"/>
              <a:cs typeface="Biome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A0A7F2A-B55E-4963-93F0-4DF90C43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0F028DA-40A2-4E4C-8EA8-2D8157742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646" y="6033198"/>
            <a:ext cx="1795503" cy="644556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CFD88943-EEE3-5040-ADCC-94246ABC8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8473"/>
            <a:ext cx="9144000" cy="1290967"/>
          </a:xfrm>
        </p:spPr>
        <p:txBody>
          <a:bodyPr>
            <a:norm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Yuhas</a:t>
            </a:r>
            <a:r>
              <a:rPr lang="en-US" dirty="0"/>
              <a:t> and </a:t>
            </a:r>
            <a:r>
              <a:rPr lang="en-US" dirty="0" err="1"/>
              <a:t>Subrat</a:t>
            </a:r>
            <a:r>
              <a:rPr lang="en-US" dirty="0"/>
              <a:t> Panda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B1A85-2545-004E-B1B5-7EC6E0C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5280-E541-6BFC-7F84-5573CEE5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DD52-F9E4-7B66-5FCF-DC5B8F0A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Learnable Filters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2A6AA78D-1610-6252-C4D8-8BCBD15F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B22D-3EA1-608A-AD00-E2508926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9A05D-4965-4170-E9CB-5167CF73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10318" cy="4351338"/>
          </a:xfrm>
        </p:spPr>
        <p:txBody>
          <a:bodyPr>
            <a:normAutofit fontScale="92500" lnSpcReduction="20000"/>
          </a:bodyPr>
          <a:lstStyle/>
          <a:p>
            <a:r>
              <a:rPr lang="en-001" dirty="0"/>
              <a:t>What if we were able to learn kernel weights instead of crafting them ourselves</a:t>
            </a:r>
          </a:p>
          <a:p>
            <a:r>
              <a:rPr lang="en-001" dirty="0"/>
              <a:t>This pattern, summing the multiplication of weights is the same thing that happens in a neural network!</a:t>
            </a:r>
          </a:p>
          <a:p>
            <a:r>
              <a:rPr lang="en-001" dirty="0"/>
              <a:t>Not just limited to three color channels: can go from any arbitrary sized tensor to another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2E3E28-1D8C-F7D0-56FB-575936D4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70" y="498847"/>
            <a:ext cx="693465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AE4C49-8958-436F-DFA7-C42DFD7A669D}"/>
              </a:ext>
            </a:extLst>
          </p:cNvPr>
          <p:cNvSpPr txBox="1"/>
          <p:nvPr/>
        </p:nvSpPr>
        <p:spPr>
          <a:xfrm>
            <a:off x="6907517" y="4583149"/>
            <a:ext cx="469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[4] </a:t>
            </a:r>
            <a:r>
              <a:rPr lang="en-001" dirty="0">
                <a:hlinkClick r:id="rId5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72561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544B-72E7-8A61-CB98-9AF18A618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0D82-AEFB-50E1-5F99-9D1858F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Padding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6D5D4FB5-906D-F5C3-F33E-778E9618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9AC94-ECB3-DE47-42F7-F29A989D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62AF6-9F3D-5ECC-FCAF-03E9DAE8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96593" cy="435133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https://ezyang.github.io/convolution-visualizer/</a:t>
            </a:r>
            <a:endParaRPr lang="en-US" dirty="0"/>
          </a:p>
          <a:p>
            <a:r>
              <a:rPr lang="en-US" dirty="0"/>
              <a:t>Reasons to pad:</a:t>
            </a:r>
          </a:p>
          <a:p>
            <a:pPr lvl="1"/>
            <a:r>
              <a:rPr lang="en-US" dirty="0"/>
              <a:t>Information loss at edges of image</a:t>
            </a:r>
          </a:p>
          <a:p>
            <a:pPr lvl="1"/>
            <a:r>
              <a:rPr lang="en-US" dirty="0"/>
              <a:t>Need to match output dimensions</a:t>
            </a:r>
          </a:p>
          <a:p>
            <a:r>
              <a:rPr lang="en-US" dirty="0"/>
              <a:t>Types of padding:</a:t>
            </a:r>
          </a:p>
          <a:p>
            <a:pPr lvl="1"/>
            <a:r>
              <a:rPr lang="en-US" dirty="0"/>
              <a:t>0’s</a:t>
            </a:r>
          </a:p>
          <a:p>
            <a:pPr lvl="1"/>
            <a:r>
              <a:rPr lang="en-US" dirty="0"/>
              <a:t>1’s</a:t>
            </a:r>
          </a:p>
          <a:p>
            <a:pPr lvl="1"/>
            <a:r>
              <a:rPr lang="en-US" dirty="0"/>
              <a:t>Reflective</a:t>
            </a:r>
            <a:endParaRPr lang="en-001" dirty="0"/>
          </a:p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5266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4E85-E2F5-A60D-E431-77EDBA99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A900-C896-E96E-473A-5071FADC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Stride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54F102AA-BDB9-3B4E-9D31-38C20F13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65ABC-4D84-0DC3-1DAE-9BC22400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11880-4C93-23E7-44AE-C7C450A1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974" cy="4351338"/>
          </a:xfrm>
        </p:spPr>
        <p:txBody>
          <a:bodyPr/>
          <a:lstStyle/>
          <a:p>
            <a:r>
              <a:rPr lang="en-001" dirty="0"/>
              <a:t>Skip pixels while dragging the kernel</a:t>
            </a:r>
          </a:p>
          <a:p>
            <a:r>
              <a:rPr lang="en-001" dirty="0"/>
              <a:t>A higher stride let’s us…</a:t>
            </a:r>
          </a:p>
          <a:p>
            <a:pPr lvl="1"/>
            <a:r>
              <a:rPr lang="en-001" dirty="0"/>
              <a:t>Process data faster</a:t>
            </a:r>
          </a:p>
          <a:p>
            <a:pPr lvl="1"/>
            <a:r>
              <a:rPr lang="en-001" dirty="0"/>
              <a:t>Reduce dimensionality</a:t>
            </a:r>
          </a:p>
          <a:p>
            <a:r>
              <a:rPr lang="en-001" dirty="0"/>
              <a:t>At the expense of…</a:t>
            </a:r>
          </a:p>
          <a:p>
            <a:pPr lvl="1"/>
            <a:r>
              <a:rPr lang="en-001" dirty="0"/>
              <a:t>Ignoring information in the input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0D1C8-8F14-A421-21F6-08DD83F1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74" y="472982"/>
            <a:ext cx="5358547" cy="524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544695-3D04-7771-CB06-2C19AFFB5C0F}"/>
              </a:ext>
            </a:extLst>
          </p:cNvPr>
          <p:cNvSpPr txBox="1"/>
          <p:nvPr/>
        </p:nvSpPr>
        <p:spPr>
          <a:xfrm>
            <a:off x="6876521" y="5344894"/>
            <a:ext cx="469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[4] </a:t>
            </a:r>
            <a:r>
              <a:rPr lang="en-001" dirty="0">
                <a:hlinkClick r:id="rId5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177296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CC197-C92E-4394-F964-3BFFFD45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D70-BD61-1413-1144-D30749D8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Dilation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3BE0ADB5-A611-ED8A-53DD-8AB87E34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342A-1F5F-E121-B9FA-673C4FF2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137FB-63AF-B774-FEAC-05D7E0A3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96593" cy="435133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https://ezyang.github.io/convolution-visualizer/</a:t>
            </a:r>
            <a:endParaRPr lang="en-US" dirty="0"/>
          </a:p>
          <a:p>
            <a:r>
              <a:rPr lang="en-US" dirty="0"/>
              <a:t>Increase the receptive field of a neuron without increasing number of computations</a:t>
            </a:r>
            <a:endParaRPr lang="en-001" dirty="0"/>
          </a:p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54775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19FB-521D-B820-79E7-86CA83F4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CCB5-F25B-AEB4-4B61-2B442A27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Normalization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D13B3413-D2C9-4702-2D66-16E19640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3D510-76E8-57AD-C67B-8DFB0A68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71E25A-8081-30A7-A58E-A3B241FF6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640" y="1825625"/>
                <a:ext cx="4242939" cy="4351338"/>
              </a:xfrm>
            </p:spPr>
            <p:txBody>
              <a:bodyPr/>
              <a:lstStyle/>
              <a:p>
                <a:r>
                  <a:rPr lang="en-001" dirty="0"/>
                  <a:t>We want to normalizae feature values to help gradient descent converge</a:t>
                </a:r>
              </a:p>
              <a:p>
                <a:r>
                  <a:rPr lang="en-001" dirty="0"/>
                  <a:t>Two learnable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00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001" dirty="0"/>
              </a:p>
              <a:p>
                <a:pPr lvl="1"/>
                <a14:m>
                  <m:oMath xmlns:m="http://schemas.openxmlformats.org/officeDocument/2006/math">
                    <m:r>
                      <a:rPr lang="en-00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001" dirty="0"/>
              </a:p>
              <a:p>
                <a:r>
                  <a:rPr lang="en-001" dirty="0"/>
                  <a:t>Can place before or after activation function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71E25A-8081-30A7-A58E-A3B241FF6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" y="1825625"/>
                <a:ext cx="4242939" cy="4351338"/>
              </a:xfrm>
              <a:blipFill>
                <a:blip r:embed="rId4"/>
                <a:stretch>
                  <a:fillRect l="-2586" t="-2241" r="-2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9EE0DD68-0FAC-CA24-7BB6-2D9945D4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79" y="1325696"/>
            <a:ext cx="7781421" cy="37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4B587D-71E7-7798-70F1-4F57406C3195}"/>
              </a:ext>
            </a:extLst>
          </p:cNvPr>
          <p:cNvSpPr txBox="1"/>
          <p:nvPr/>
        </p:nvSpPr>
        <p:spPr>
          <a:xfrm>
            <a:off x="5200919" y="5292498"/>
            <a:ext cx="699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[5] K. Doshi, </a:t>
            </a:r>
            <a:r>
              <a:rPr lang="en-001" i="1" dirty="0">
                <a:hlinkClick r:id="rId6"/>
              </a:rPr>
              <a:t>Batch Norm Explained Visually</a:t>
            </a:r>
            <a:r>
              <a:rPr lang="en-001" i="1" dirty="0"/>
              <a:t>, </a:t>
            </a:r>
            <a:r>
              <a:rPr lang="en-001" dirty="0"/>
              <a:t>Towards Data Science (2021)</a:t>
            </a:r>
            <a:endParaRPr lang="en-001" i="1" dirty="0"/>
          </a:p>
        </p:txBody>
      </p:sp>
    </p:spTree>
    <p:extLst>
      <p:ext uri="{BB962C8B-B14F-4D97-AF65-F5344CB8AC3E}">
        <p14:creationId xmlns:p14="http://schemas.microsoft.com/office/powerpoint/2010/main" val="263672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194F-33E7-7C9E-2C81-5A466F7B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2767-128F-2F9C-EEF8-CC373381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Pooling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69F52EC9-4DA2-E163-DAF2-481083C6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540D-60C8-D3D6-E412-4F7FA913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7C619-5E06-091A-1430-9AD0E3B8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" y="1825625"/>
            <a:ext cx="36282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we want to reduce dimensionality without learning any new parameters</a:t>
            </a:r>
          </a:p>
          <a:p>
            <a:r>
              <a:rPr lang="en-US" dirty="0"/>
              <a:t>Speed up computation cost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Max</a:t>
            </a:r>
          </a:p>
          <a:p>
            <a:pPr lvl="1"/>
            <a:r>
              <a:rPr lang="en-US" dirty="0"/>
              <a:t>Min </a:t>
            </a:r>
            <a:endParaRPr lang="en-00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58DDC6-1059-C9CA-C01A-DAB1A8BA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96" y="301466"/>
            <a:ext cx="8236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390977-CD34-535E-33E5-EDAA8E7259A1}"/>
              </a:ext>
            </a:extLst>
          </p:cNvPr>
          <p:cNvSpPr txBox="1"/>
          <p:nvPr/>
        </p:nvSpPr>
        <p:spPr>
          <a:xfrm>
            <a:off x="4297680" y="4769471"/>
            <a:ext cx="773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[6] O. Olu-Ipinlaye, </a:t>
            </a:r>
            <a:r>
              <a:rPr lang="en-001" i="1" dirty="0">
                <a:hlinkClick r:id="rId5"/>
              </a:rPr>
              <a:t>Pooling in Convolutional Neural Networks</a:t>
            </a:r>
            <a:r>
              <a:rPr lang="en-001" dirty="0"/>
              <a:t>, PaperSpace (2023)</a:t>
            </a:r>
          </a:p>
        </p:txBody>
      </p:sp>
    </p:spTree>
    <p:extLst>
      <p:ext uri="{BB962C8B-B14F-4D97-AF65-F5344CB8AC3E}">
        <p14:creationId xmlns:p14="http://schemas.microsoft.com/office/powerpoint/2010/main" val="3527786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33C-B171-CB7C-9BDE-15AC339E4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1069-2069-E403-6BD0-4A839F7F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Adding Depth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70827E07-B727-8D8D-B548-18866D96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5E977-8FC9-EAC1-0612-6C4354BC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65780-8A01-43CF-D8DB-8669E6D05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5" y="1825625"/>
            <a:ext cx="4247543" cy="4351338"/>
          </a:xfrm>
        </p:spPr>
        <p:txBody>
          <a:bodyPr/>
          <a:lstStyle/>
          <a:p>
            <a:r>
              <a:rPr lang="en-001" dirty="0"/>
              <a:t>In shallow networks we learn a function that maps a feature space to an output</a:t>
            </a:r>
          </a:p>
          <a:p>
            <a:r>
              <a:rPr lang="en-001" dirty="0"/>
              <a:t>In deep learning, we don’t know the features, so we use one conv layer to learn them</a:t>
            </a:r>
          </a:p>
          <a:p>
            <a:r>
              <a:rPr lang="en-001" dirty="0"/>
              <a:t>Repeat </a:t>
            </a:r>
            <a:r>
              <a:rPr lang="en-001" i="1" dirty="0"/>
              <a:t>ad infinitum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4DC6C2-4DB6-E291-45BE-4001BA15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08" y="1839357"/>
            <a:ext cx="7783092" cy="26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174903-2248-42F9-5CC0-7368EF805E18}"/>
              </a:ext>
            </a:extLst>
          </p:cNvPr>
          <p:cNvSpPr txBox="1"/>
          <p:nvPr/>
        </p:nvSpPr>
        <p:spPr>
          <a:xfrm>
            <a:off x="4926637" y="4791469"/>
            <a:ext cx="642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[7] S. N. Gupta, </a:t>
            </a:r>
            <a:r>
              <a:rPr lang="en-001" i="1" dirty="0">
                <a:hlinkClick r:id="rId5"/>
              </a:rPr>
              <a:t>Deep Convolutional Neural Networks Explained in Layman’s Terms</a:t>
            </a:r>
            <a:r>
              <a:rPr lang="en-001" dirty="0"/>
              <a:t>, Medium (2022).</a:t>
            </a:r>
          </a:p>
        </p:txBody>
      </p:sp>
    </p:spTree>
    <p:extLst>
      <p:ext uri="{BB962C8B-B14F-4D97-AF65-F5344CB8AC3E}">
        <p14:creationId xmlns:p14="http://schemas.microsoft.com/office/powerpoint/2010/main" val="274278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706B-92C5-B816-AA69-1D1DE540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C59F-D839-575A-B126-62D8E1AB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64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Product Sans" panose="020B0403030502040203" pitchFamily="34" charset="0"/>
              </a:rPr>
              <a:t>LeNet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F575F593-84C0-0EFD-66B0-D655837E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D6954-73CB-3FF3-9098-2DB308A9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AD230-4017-CCEF-C437-F99B57F93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30"/>
            <a:ext cx="9362620" cy="1860338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Invented by Yann LeCun in 1989 to classify postcode digits</a:t>
            </a:r>
          </a:p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2 convolutional layers followed by 2 fully connected layers</a:t>
            </a:r>
          </a:p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28x28 black and white input image</a:t>
            </a:r>
          </a:p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Surprisingly powerful (can use this to make a car follow lanes)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B2F5FC1-9A2E-039B-D032-F20D3881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49" y="3849452"/>
            <a:ext cx="8125751" cy="242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20C109-A5D3-55B4-E9AE-856BB956F1E9}"/>
              </a:ext>
            </a:extLst>
          </p:cNvPr>
          <p:cNvSpPr txBox="1"/>
          <p:nvPr/>
        </p:nvSpPr>
        <p:spPr>
          <a:xfrm>
            <a:off x="2984263" y="6274764"/>
            <a:ext cx="394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[8] S. </a:t>
            </a:r>
            <a:r>
              <a:rPr lang="en-US" sz="1200" dirty="0" err="1"/>
              <a:t>Bangar</a:t>
            </a:r>
            <a:r>
              <a:rPr lang="en-US" sz="1200" dirty="0"/>
              <a:t>, </a:t>
            </a:r>
            <a:r>
              <a:rPr lang="en-US" sz="1200" i="1" dirty="0">
                <a:hlinkClick r:id="rId5"/>
              </a:rPr>
              <a:t>LeNet5 Architecture Explained</a:t>
            </a:r>
            <a:r>
              <a:rPr lang="en-US" sz="1200" dirty="0"/>
              <a:t>, Medium (2022)</a:t>
            </a:r>
            <a:endParaRPr lang="en-001" sz="1200" dirty="0"/>
          </a:p>
        </p:txBody>
      </p:sp>
    </p:spTree>
    <p:extLst>
      <p:ext uri="{BB962C8B-B14F-4D97-AF65-F5344CB8AC3E}">
        <p14:creationId xmlns:p14="http://schemas.microsoft.com/office/powerpoint/2010/main" val="216685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19692-9578-FE83-6378-3B6F9D89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3" name="1.gif">
            <a:hlinkClick r:id="" action="ppaction://media"/>
            <a:extLst>
              <a:ext uri="{FF2B5EF4-FFF2-40B4-BE49-F238E27FC236}">
                <a16:creationId xmlns:a16="http://schemas.microsoft.com/office/drawing/2014/main" id="{5CECBE76-4F4E-80F5-24C5-643D93E62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786"/>
          <a:stretch/>
        </p:blipFill>
        <p:spPr>
          <a:xfrm>
            <a:off x="1228725" y="1229193"/>
            <a:ext cx="9734550" cy="4677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A8C107-4ED1-786D-8C0F-EEB9B4DE375A}"/>
              </a:ext>
            </a:extLst>
          </p:cNvPr>
          <p:cNvSpPr/>
          <p:nvPr/>
        </p:nvSpPr>
        <p:spPr>
          <a:xfrm>
            <a:off x="9499600" y="1229193"/>
            <a:ext cx="1371600" cy="752007"/>
          </a:xfrm>
          <a:prstGeom prst="rect">
            <a:avLst/>
          </a:prstGeom>
          <a:solidFill>
            <a:srgbClr val="0124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FBF4A-2E43-9617-D11E-1183011153E5}"/>
              </a:ext>
            </a:extLst>
          </p:cNvPr>
          <p:cNvSpPr txBox="1"/>
          <p:nvPr/>
        </p:nvSpPr>
        <p:spPr>
          <a:xfrm>
            <a:off x="256267" y="6467559"/>
            <a:ext cx="16546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tensorspace.js</a:t>
            </a:r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93C6A735-4F5E-2A56-9BD0-013C923F3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DCBA9D-08F0-8833-0EA8-BA8D9CD20FB0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roduct Sans" panose="020B0403030502040203" pitchFamily="34" charset="0"/>
              </a:rPr>
              <a:t>Training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roduct Sans" panose="020B0403030502040203" pitchFamily="34" charset="0"/>
              </a:rPr>
              <a:t>LeNet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5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22B15-D68C-234B-F71A-929F27B3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81ED-1E4A-E7E8-3B77-AEE85040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57FBC-FD0E-35CE-DA9D-B524B00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456"/>
            <a:ext cx="5794829" cy="3128749"/>
          </a:xfrm>
        </p:spPr>
        <p:txBody>
          <a:bodyPr>
            <a:normAutofit fontScale="92500"/>
          </a:bodyPr>
          <a:lstStyle/>
          <a:p>
            <a:pPr>
              <a:spcBef>
                <a:spcPts val="30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Sometimes we want to know not just which class is most likely, but what is its probability</a:t>
            </a:r>
          </a:p>
          <a:p>
            <a:pPr>
              <a:spcBef>
                <a:spcPts val="30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With this probability value, Softmax let’s us create a loss function based on probability</a:t>
            </a:r>
          </a:p>
          <a:p>
            <a:pPr>
              <a:spcBef>
                <a:spcPts val="30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take the log of the probability to make this play nicely with optimizers (like Adam)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D13F203-1A61-D528-8181-1FC7F9265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78" y="5136619"/>
            <a:ext cx="7112001" cy="9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oftmax function">
            <a:extLst>
              <a:ext uri="{FF2B5EF4-FFF2-40B4-BE49-F238E27FC236}">
                <a16:creationId xmlns:a16="http://schemas.microsoft.com/office/drawing/2014/main" id="{7DB8F417-952A-0230-0FD6-1044C06E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94" y="1428488"/>
            <a:ext cx="3156278" cy="28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838FC5-9B6D-1306-8C13-723C8F40C655}"/>
              </a:ext>
            </a:extLst>
          </p:cNvPr>
          <p:cNvSpPr txBox="1"/>
          <p:nvPr/>
        </p:nvSpPr>
        <p:spPr>
          <a:xfrm>
            <a:off x="8280979" y="4347029"/>
            <a:ext cx="2273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>
                <a:solidFill>
                  <a:schemeClr val="tx1">
                    <a:alpha val="63000"/>
                  </a:schemeClr>
                </a:solidFill>
              </a:rPr>
              <a:t>[9] </a:t>
            </a:r>
            <a:r>
              <a:rPr lang="en-001" sz="1200" i="1" dirty="0">
                <a:solidFill>
                  <a:schemeClr val="tx1">
                    <a:alpha val="63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Questions and Answers in MRI</a:t>
            </a:r>
            <a:endParaRPr lang="en-001" sz="1200" i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0224D0-FA40-CD3C-D2E6-8DD95104C72A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Product Sans" panose="020B0403030502040203" pitchFamily="34" charset="0"/>
              </a:rPr>
              <a:t>NLLLoss</a:t>
            </a:r>
            <a:r>
              <a:rPr lang="en-US" dirty="0">
                <a:latin typeface="Product Sans" panose="020B0403030502040203" pitchFamily="34" charset="0"/>
              </a:rPr>
              <a:t> and </a:t>
            </a:r>
            <a:r>
              <a:rPr lang="en-US" dirty="0" err="1">
                <a:latin typeface="Product Sans" panose="020B0403030502040203" pitchFamily="34" charset="0"/>
              </a:rPr>
              <a:t>Softmax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415A819-7D03-1405-3BE6-442A7C3FC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1255-AFAF-4E9C-95D2-D6271CC5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/>
          <a:lstStyle/>
          <a:p>
            <a:r>
              <a:rPr lang="en-US" dirty="0">
                <a:latin typeface="Contoso University"/>
                <a:cs typeface="Calibri Light"/>
              </a:rPr>
              <a:t>Agenda</a:t>
            </a:r>
            <a:endParaRPr lang="en-US" dirty="0">
              <a:latin typeface="Contoso Universit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88E85-C008-48AA-861E-E8BA1E2A5EBB}"/>
              </a:ext>
            </a:extLst>
          </p:cNvPr>
          <p:cNvSpPr/>
          <p:nvPr/>
        </p:nvSpPr>
        <p:spPr>
          <a:xfrm>
            <a:off x="1" y="5921189"/>
            <a:ext cx="12191999" cy="940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344060A-C3F9-4894-A799-4BA8D661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B26AE2FA-3AF4-4314-883F-8A48BA6B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EF92-BFD0-7341-AB1C-68953450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12A6AE-2504-16DC-DB65-798BA53BA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932985"/>
              </p:ext>
            </p:extLst>
          </p:nvPr>
        </p:nvGraphicFramePr>
        <p:xfrm>
          <a:off x="838199" y="1154243"/>
          <a:ext cx="10515600" cy="42122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0424">
                  <a:extLst>
                    <a:ext uri="{9D8B030D-6E8A-4147-A177-3AD203B41FA5}">
                      <a16:colId xmlns:a16="http://schemas.microsoft.com/office/drawing/2014/main" val="3705305389"/>
                    </a:ext>
                  </a:extLst>
                </a:gridCol>
                <a:gridCol w="9255176">
                  <a:extLst>
                    <a:ext uri="{9D8B030D-6E8A-4147-A177-3AD203B41FA5}">
                      <a16:colId xmlns:a16="http://schemas.microsoft.com/office/drawing/2014/main" val="34726005"/>
                    </a:ext>
                  </a:extLst>
                </a:gridCol>
              </a:tblGrid>
              <a:tr h="520208">
                <a:tc>
                  <a:txBody>
                    <a:bodyPr/>
                    <a:lstStyle/>
                    <a:p>
                      <a:r>
                        <a:rPr lang="en-001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42579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2:00-2:15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Introduction to Convolution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81834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2:15-2:45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Convolutional Neural Networks (CNNs)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69393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2:45-3:15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Classification wi</a:t>
                      </a:r>
                      <a:r>
                        <a:rPr lang="en-US" dirty="0" err="1"/>
                        <a:t>th</a:t>
                      </a:r>
                      <a:r>
                        <a:rPr lang="en-001" dirty="0"/>
                        <a:t> CNNs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12575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3:15-3:30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80434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3:30-4:00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Transfer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63632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4:00-4:30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Semantic Segmentation with CNNs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57314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4:30-5:00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Other Techniques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09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22FC2-B528-1B3F-860D-E13230B1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8CC74-389F-AD31-2135-B63EFFF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0E146-EF68-31DC-0E44-4A06BD90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3257"/>
            <a:ext cx="4992974" cy="388370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001" dirty="0">
                <a:solidFill>
                  <a:schemeClr val="bg2">
                    <a:lumMod val="50000"/>
                  </a:schemeClr>
                </a:solidFill>
              </a:rPr>
              <a:t>Now let’s put everything we learned into practice…</a:t>
            </a:r>
          </a:p>
          <a:p>
            <a:pPr>
              <a:spcBef>
                <a:spcPts val="1200"/>
              </a:spcBef>
            </a:pPr>
            <a:r>
              <a:rPr lang="en-001" dirty="0">
                <a:solidFill>
                  <a:schemeClr val="bg2">
                    <a:lumMod val="50000"/>
                  </a:schemeClr>
                </a:solidFill>
              </a:rPr>
              <a:t>Can you solve the character recognition problem? </a:t>
            </a:r>
          </a:p>
        </p:txBody>
      </p:sp>
      <p:pic>
        <p:nvPicPr>
          <p:cNvPr id="26" name="Picture 2" descr="MNIST sample images">
            <a:extLst>
              <a:ext uri="{FF2B5EF4-FFF2-40B4-BE49-F238E27FC236}">
                <a16:creationId xmlns:a16="http://schemas.microsoft.com/office/drawing/2014/main" id="{7A6EC1B6-9A69-F663-36BA-2A60D6BA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1" y="2094959"/>
            <a:ext cx="4544713" cy="26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B70F87-FC29-7AD8-7858-162DA15D2FCD}"/>
              </a:ext>
            </a:extLst>
          </p:cNvPr>
          <p:cNvSpPr txBox="1"/>
          <p:nvPr/>
        </p:nvSpPr>
        <p:spPr>
          <a:xfrm>
            <a:off x="7588916" y="5009790"/>
            <a:ext cx="3271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/>
              <a:t>[1] S. Janprasai, </a:t>
            </a:r>
            <a:r>
              <a:rPr lang="en-001" sz="1400" dirty="0">
                <a:hlinkClick r:id="rId4"/>
              </a:rPr>
              <a:t>MNIST Examples Modified</a:t>
            </a:r>
            <a:endParaRPr lang="en-001" sz="1400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A37D45ED-0B65-C64A-8D65-07D5CC2E1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B8B845-5565-09FE-CCB4-7C3292797733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2: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0246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C388-B657-3D12-95BB-E6271040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88E9FF-E568-6D75-6722-1E81B033F797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61546-98E6-7105-76B9-B0A7F86E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Break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75A9-F143-DF92-B995-052CAF84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180F22D-F48E-35F5-FC2F-448E44BC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160" y="5718702"/>
            <a:ext cx="1828588" cy="61200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22DACF2-51CB-885E-DDF1-0BC9AF56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214617-80E8-7334-00BA-77272FF0AA6C}"/>
              </a:ext>
            </a:extLst>
          </p:cNvPr>
          <p:cNvCxnSpPr>
            <a:cxnSpLocks/>
          </p:cNvCxnSpPr>
          <p:nvPr/>
        </p:nvCxnSpPr>
        <p:spPr>
          <a:xfrm>
            <a:off x="10147414" y="5718702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EA18-871C-3686-EF78-9E98F3B1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41412-F262-23EA-9439-CBC1849237CA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93048-8400-8990-7B07-1DAA03C4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Using Pretrained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1ECA4-CABB-F1A0-157F-6866FBFB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508BFA-D976-D993-9B88-3BFD0C73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F3AA380-1AC5-E013-00A4-0AF388D2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66BE-78F0-F1B3-EECD-93191CC0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E4A4C-9287-A85D-9FC0-E942D49E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24EE3-0D75-3F55-41F2-B0E17EC9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30" y="4615785"/>
            <a:ext cx="10515600" cy="1787314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can go deeper, but we suffer the vanishing gradient problem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Resnet solves this with skip connections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Comes in variants from 18 layers to over 100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However, this comes at a cost of training time</a:t>
            </a:r>
          </a:p>
        </p:txBody>
      </p:sp>
      <p:pic>
        <p:nvPicPr>
          <p:cNvPr id="19458" name="Picture 2" descr="Original ResNet-18 Architecture">
            <a:extLst>
              <a:ext uri="{FF2B5EF4-FFF2-40B4-BE49-F238E27FC236}">
                <a16:creationId xmlns:a16="http://schemas.microsoft.com/office/drawing/2014/main" id="{CE28409D-3854-F473-7518-32DFE1F4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20" y="1636388"/>
            <a:ext cx="8670765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FD2080-6169-5C70-C0DC-0E4330A34EBA}"/>
              </a:ext>
            </a:extLst>
          </p:cNvPr>
          <p:cNvSpPr txBox="1"/>
          <p:nvPr/>
        </p:nvSpPr>
        <p:spPr>
          <a:xfrm>
            <a:off x="4626880" y="4155590"/>
            <a:ext cx="293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[10] S. Igbal, </a:t>
            </a:r>
            <a:r>
              <a:rPr lang="en-001" sz="1200" i="1" dirty="0">
                <a:hlinkClick r:id="rId4"/>
              </a:rPr>
              <a:t>Original Resnet-18 Architecture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BCAAC98-952C-F91B-86C4-37E395D21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D935F3-DF65-A86E-566D-36F7D037BC9F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3437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99A4-6E77-74C2-57B8-769E1688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7A4E-DB39-17F2-E81D-D9A931B7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C5D5D-37A8-5FCD-0082-6CC4A72D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23" y="1848209"/>
            <a:ext cx="4537576" cy="374667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Benchmark dataset for color image classification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Over 1000 classes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1,281,167 training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50,000 validation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100,000 test images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677131-0D37-CAFE-2492-EACC8CC12BA3}"/>
              </a:ext>
            </a:extLst>
          </p:cNvPr>
          <p:cNvGrpSpPr/>
          <p:nvPr/>
        </p:nvGrpSpPr>
        <p:grpSpPr>
          <a:xfrm>
            <a:off x="968302" y="2099511"/>
            <a:ext cx="5226195" cy="3745873"/>
            <a:chOff x="405348" y="1469940"/>
            <a:chExt cx="6402522" cy="4589005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425A51C8-DA89-34FB-E1EE-12AE3F8A5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870" y="1469940"/>
              <a:ext cx="31750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B1C5E9C7-B213-B1F3-7428-9D5FA6A6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48" y="1779411"/>
              <a:ext cx="3591786" cy="251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1B43F0CC-11DD-1692-2E33-3030CDE9E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89" y="3660690"/>
              <a:ext cx="3435895" cy="239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8A892B-8967-EE36-76BF-5F36889B8C02}"/>
              </a:ext>
            </a:extLst>
          </p:cNvPr>
          <p:cNvSpPr txBox="1"/>
          <p:nvPr/>
        </p:nvSpPr>
        <p:spPr>
          <a:xfrm>
            <a:off x="3039040" y="6087385"/>
            <a:ext cx="108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[11] </a:t>
            </a:r>
            <a:r>
              <a:rPr lang="en-001" sz="1200" i="1" dirty="0">
                <a:hlinkClick r:id="rId6"/>
              </a:rPr>
              <a:t>ImageNet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98433F5-1A01-5D5D-2A8B-19C0C810B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748" y="5783698"/>
            <a:ext cx="1442104" cy="5176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E2CD0D-405D-07CF-4EFD-5645486DBA0B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66307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63B9-E67B-C3F7-B2FE-DE989832F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FE57-C8C8-2EEB-02DD-C30C0342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FE293-C4B0-8F70-F187-E92F0F93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656113"/>
            <a:ext cx="4822007" cy="352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use a more complex classification model…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B3C7A95-7D8F-8900-BAFD-47912218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9FC312-423A-D3AD-11E4-2EC00D767C59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139BCF-F7CD-4242-966E-B2DEF822DE8E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4: Load a Pretrained Model from </a:t>
            </a:r>
            <a:r>
              <a:rPr lang="en-US" dirty="0" err="1">
                <a:latin typeface="Product Sans" panose="020B0403030502040203" pitchFamily="34" charset="0"/>
              </a:rPr>
              <a:t>TorchHub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8169A-6D7E-F5E5-448E-48C03C8A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0"/>
          <a:stretch/>
        </p:blipFill>
        <p:spPr>
          <a:xfrm>
            <a:off x="4983535" y="1838553"/>
            <a:ext cx="6199298" cy="38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0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9280-130F-33A3-A3B1-A2F41F1B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1C6B5-588B-FA85-F15C-8D0B7A6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3BA37-6ABC-63F7-2A6C-D55101AB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885"/>
            <a:ext cx="4992974" cy="3753077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 a model trained on one dataset to make predictions on another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need to fine tune on some data from the second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Can greatly reduce training time</a:t>
            </a:r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698B4C73-120F-BCBB-BBBB-E4FF04B8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7827"/>
            <a:ext cx="5452366" cy="4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0D8A0E-06A9-B194-CF7D-7219DC63CD32}"/>
              </a:ext>
            </a:extLst>
          </p:cNvPr>
          <p:cNvSpPr txBox="1"/>
          <p:nvPr/>
        </p:nvSpPr>
        <p:spPr>
          <a:xfrm>
            <a:off x="7079750" y="5385984"/>
            <a:ext cx="348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/>
              <a:t>[12] Biggerj1, </a:t>
            </a:r>
            <a:r>
              <a:rPr lang="en-001" sz="1400" i="1" dirty="0">
                <a:hlinkClick r:id="rId4"/>
              </a:rPr>
              <a:t>Illustration of Transfer Learning</a:t>
            </a:r>
            <a:endParaRPr lang="en-001" sz="14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61C071DB-3E5A-13C0-79BF-383C1E2D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2ED2EA-D056-9374-6A65-8F80FF474EB5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759364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3A76B-DCC2-360F-CB6B-0E4E2DA3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4A1B5A-1F10-257B-ECD2-390F7A66B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14268"/>
              </p:ext>
            </p:extLst>
          </p:nvPr>
        </p:nvGraphicFramePr>
        <p:xfrm>
          <a:off x="1128483" y="3487118"/>
          <a:ext cx="9699174" cy="1478280"/>
        </p:xfrm>
        <a:graphic>
          <a:graphicData uri="http://schemas.openxmlformats.org/drawingml/2006/table">
            <a:tbl>
              <a:tblPr/>
              <a:tblGrid>
                <a:gridCol w="3233058">
                  <a:extLst>
                    <a:ext uri="{9D8B030D-6E8A-4147-A177-3AD203B41FA5}">
                      <a16:colId xmlns:a16="http://schemas.microsoft.com/office/drawing/2014/main" val="1346543578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3940693092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2678633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</a:rPr>
                        <a:t>Category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Source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Target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71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Inductive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Can be labeled and unlabeled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2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err="1">
                          <a:effectLst/>
                        </a:rPr>
                        <a:t>Transductive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Unsupervised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597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C4F1934-9843-911C-6BEC-36CF530F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483" y="1305279"/>
            <a:ext cx="9800772" cy="15516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Depending on the task and the amount of labeled/ unlabeled data available for source and target domains, transfer learning methods fall into one of three categories: inductive,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transductive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, and unsupervised.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9B77D-8EEE-0224-62EA-C6CAB18E2CD9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Product Sans" panose="020B0403030502040203" pitchFamily="34" charset="0"/>
              </a:rPr>
              <a:t>Three Categories of Transfer Learning</a:t>
            </a:r>
          </a:p>
          <a:p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8E6F4F46-06D5-EA5B-E9F0-5DD6F198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D9F613AE-E702-1688-D90B-4B0EE54F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E706D-624A-1DEE-9B90-DBBEF73C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20A90-2A44-77EF-44F2-2AF7E6E1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7" y="1777444"/>
            <a:ext cx="3460750" cy="41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FA030-D411-776E-B8FC-EC360ADB5292}"/>
              </a:ext>
            </a:extLst>
          </p:cNvPr>
          <p:cNvSpPr txBox="1"/>
          <p:nvPr/>
        </p:nvSpPr>
        <p:spPr>
          <a:xfrm>
            <a:off x="1340367" y="5949597"/>
            <a:ext cx="314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4"/>
              </a:rPr>
              <a:t>http://dx.doi.org/10.1016/j.jjimei.2021.100020</a:t>
            </a:r>
            <a:endParaRPr lang="en-GB" sz="10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71E8AB-E91F-B436-022B-DF40940FA195}"/>
              </a:ext>
            </a:extLst>
          </p:cNvPr>
          <p:cNvSpPr txBox="1">
            <a:spLocks/>
          </p:cNvSpPr>
          <p:nvPr/>
        </p:nvSpPr>
        <p:spPr>
          <a:xfrm>
            <a:off x="1029217" y="413790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latin typeface="Product Sans" panose="020B0403030502040203" pitchFamily="34" charset="0"/>
              </a:rPr>
              <a:t>Transductive</a:t>
            </a:r>
            <a:r>
              <a:rPr lang="en-US" sz="3200" dirty="0">
                <a:latin typeface="Product Sans" panose="020B0403030502040203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9F39F8-BF8C-5EDA-277F-C2EE3BF4B150}"/>
              </a:ext>
            </a:extLst>
          </p:cNvPr>
          <p:cNvSpPr txBox="1">
            <a:spLocks/>
          </p:cNvSpPr>
          <p:nvPr/>
        </p:nvSpPr>
        <p:spPr>
          <a:xfrm>
            <a:off x="6691541" y="413789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Product Sans" panose="020B0403030502040203" pitchFamily="34" charset="0"/>
              </a:rPr>
              <a:t>Inductive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8126E-475F-FBC0-356F-643A5916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6" y="1557105"/>
            <a:ext cx="6078239" cy="26641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6A29D4-9C45-2F95-6625-40D5FCA95F8A}"/>
              </a:ext>
            </a:extLst>
          </p:cNvPr>
          <p:cNvCxnSpPr/>
          <p:nvPr/>
        </p:nvCxnSpPr>
        <p:spPr>
          <a:xfrm>
            <a:off x="4775200" y="1557105"/>
            <a:ext cx="0" cy="452329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6DABB9-FFA9-23BF-BE25-676D71B212B9}"/>
              </a:ext>
            </a:extLst>
          </p:cNvPr>
          <p:cNvSpPr txBox="1"/>
          <p:nvPr/>
        </p:nvSpPr>
        <p:spPr>
          <a:xfrm>
            <a:off x="5646057" y="591470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6"/>
              </a:rPr>
              <a:t>https://madhuramiah.medium.com/deep-learning-using-resnets-for-transfer-learning-d7f4799fa863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8912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967A-FD4B-3049-CB3D-34D8B45D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1E6-596F-3050-93FA-E0649377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E6AEB-3772-292C-1014-016295BD4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466"/>
            <a:ext cx="10294257" cy="579527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</a:rPr>
              <a:t>Can you fine-tune Resnet to classify images of Pokemon?</a:t>
            </a:r>
          </a:p>
        </p:txBody>
      </p:sp>
      <p:pic>
        <p:nvPicPr>
          <p:cNvPr id="25602" name="Picture 2" descr="Cover image">
            <a:extLst>
              <a:ext uri="{FF2B5EF4-FFF2-40B4-BE49-F238E27FC236}">
                <a16:creationId xmlns:a16="http://schemas.microsoft.com/office/drawing/2014/main" id="{465AB735-DB8D-A972-553D-FE3816CF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061"/>
            <a:ext cx="12192000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8F830C-651D-A72A-F2F5-CF4D5D3D8FEB}"/>
              </a:ext>
            </a:extLst>
          </p:cNvPr>
          <p:cNvSpPr txBox="1"/>
          <p:nvPr/>
        </p:nvSpPr>
        <p:spPr>
          <a:xfrm>
            <a:off x="1082175" y="5491709"/>
            <a:ext cx="395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[13] R. Banik, </a:t>
            </a:r>
            <a:r>
              <a:rPr lang="en-001" sz="1200" i="1" dirty="0">
                <a:hlinkClick r:id="rId4"/>
              </a:rPr>
              <a:t>The Complete Pokemon Dataset</a:t>
            </a:r>
            <a:r>
              <a:rPr lang="en-001" sz="1200" dirty="0"/>
              <a:t>, Kaggle (2018)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F59A89C-03D3-8455-2E37-E22D64DF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BB77BB-B1E2-C8AC-7374-0F6075CD2D38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 </a:t>
            </a:r>
            <a:r>
              <a:rPr lang="en-US" dirty="0" err="1">
                <a:latin typeface="Product Sans" panose="020B0403030502040203" pitchFamily="34" charset="0"/>
              </a:rPr>
              <a:t>ctd</a:t>
            </a:r>
            <a:r>
              <a:rPr lang="en-US" dirty="0">
                <a:latin typeface="Product Sans" panose="020B0403030502040203" pitchFamily="34" charset="0"/>
              </a:rPr>
              <a:t>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39730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1255-AFAF-4E9C-95D2-D6271CC5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A Real-World Problem…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B26AE2FA-3AF4-4314-883F-8A48BA6B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EF92-BFD0-7341-AB1C-68953450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77989-3B1B-69CA-65D1-46F86EA32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974" cy="4351338"/>
          </a:xfrm>
        </p:spPr>
        <p:txBody>
          <a:bodyPr/>
          <a:lstStyle/>
          <a:p>
            <a:r>
              <a:rPr lang="en-001" dirty="0"/>
              <a:t>Imagine you run a post office</a:t>
            </a:r>
          </a:p>
          <a:p>
            <a:r>
              <a:rPr lang="en-001" dirty="0"/>
              <a:t>You receive millions of letters and packages a day and need to decide where to send them</a:t>
            </a:r>
          </a:p>
          <a:p>
            <a:r>
              <a:rPr lang="en-001" dirty="0"/>
              <a:t>Human labor is costly and time consuming</a:t>
            </a:r>
          </a:p>
          <a:p>
            <a:r>
              <a:rPr lang="en-001" dirty="0"/>
              <a:t>How can you automate this task?</a:t>
            </a:r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6C424E74-1809-71CB-2CF9-EDC83852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1" y="2094959"/>
            <a:ext cx="4544713" cy="26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58747-BD56-6292-CD01-980C3738237F}"/>
              </a:ext>
            </a:extLst>
          </p:cNvPr>
          <p:cNvSpPr txBox="1"/>
          <p:nvPr/>
        </p:nvSpPr>
        <p:spPr>
          <a:xfrm>
            <a:off x="7344430" y="5005697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[1] S. Janprasai, </a:t>
            </a:r>
            <a:r>
              <a:rPr lang="en-001" dirty="0">
                <a:hlinkClick r:id="rId5"/>
              </a:rPr>
              <a:t>MNIST Examples Modified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34978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579D-0054-DF13-D0A0-A47F7343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84B4-C62B-2F76-84E7-CB9F53D9DC3D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E547D-7E63-34B8-6B7E-BABB6B54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Semantic Segmentation with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9AAEC-2EAE-CF01-0314-0A09E684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E5928E-F4E3-FADB-E432-16E52578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082F2DE-6A07-424D-74DF-2D3D1D1E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3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74AF-3C2D-B033-4892-BFE68932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AD83C-A844-FE77-3BBA-3DF5B8CC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B6AEA-0420-3192-6325-FD6236DE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213450"/>
            <a:ext cx="8893629" cy="1325462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If we can reduce dimensions, we can also increase them</a:t>
            </a:r>
          </a:p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Usefull for image generation, augmentation, and segmentation</a:t>
            </a:r>
          </a:p>
        </p:txBody>
      </p:sp>
      <p:pic>
        <p:nvPicPr>
          <p:cNvPr id="16386" name="Picture 2" descr="unpooling">
            <a:extLst>
              <a:ext uri="{FF2B5EF4-FFF2-40B4-BE49-F238E27FC236}">
                <a16:creationId xmlns:a16="http://schemas.microsoft.com/office/drawing/2014/main" id="{005789D0-47CB-D531-53E0-2AB578B8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62" y="1863077"/>
            <a:ext cx="7086876" cy="25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5ECEA4-839A-61D9-9AE9-D6B811AA1E31}"/>
              </a:ext>
            </a:extLst>
          </p:cNvPr>
          <p:cNvSpPr txBox="1"/>
          <p:nvPr/>
        </p:nvSpPr>
        <p:spPr>
          <a:xfrm>
            <a:off x="4135367" y="4740608"/>
            <a:ext cx="3921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00" dirty="0"/>
              <a:t>[14] </a:t>
            </a:r>
            <a:r>
              <a:rPr lang="en-001" sz="900" i="1" dirty="0">
                <a:hlinkClick r:id="rId4"/>
              </a:rPr>
              <a:t>Visualizing and Understanding Convolutional Neural Networks</a:t>
            </a:r>
            <a:r>
              <a:rPr lang="en-001" sz="900" dirty="0"/>
              <a:t>, CMU (2016)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C0EB56B-4DBB-C5B2-0D1E-F3665E71E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347589-BC94-28B7-05BA-FB0F530803BB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CD12AE-A0CC-B3E3-7908-4F86B0395453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Product Sans" panose="020B0403030502040203" pitchFamily="34" charset="0"/>
              </a:rPr>
              <a:t>Unpooling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05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5FD3-254E-E337-59A7-B4DE2150A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2D71A-1453-AF4C-440E-BDC25DD3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79D489D-E325-B5D1-03ED-221E5F42A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"/>
          <a:stretch/>
        </p:blipFill>
        <p:spPr bwMode="auto">
          <a:xfrm>
            <a:off x="4874761" y="1006631"/>
            <a:ext cx="6041571" cy="29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2FDC603-36AA-851C-A4C7-02198F832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98" y="1848117"/>
            <a:ext cx="4016188" cy="2261796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An Image Segmentation Architecture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Classify each pixel in an input image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 for lane detection, medical imaging, etc.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7B50C6-4EBE-F90B-75B5-DE625E8787E7}"/>
              </a:ext>
            </a:extLst>
          </p:cNvPr>
          <p:cNvSpPr txBox="1"/>
          <p:nvPr/>
        </p:nvSpPr>
        <p:spPr>
          <a:xfrm>
            <a:off x="5267631" y="6027554"/>
            <a:ext cx="7081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800" dirty="0"/>
              <a:t>[15] A. Quesada, </a:t>
            </a:r>
            <a:r>
              <a:rPr lang="en-001" sz="800" i="1" dirty="0">
                <a:hlinkClick r:id="rId4"/>
              </a:rPr>
              <a:t>U-Net: A Versatile Deep Learning Architecture for Image Segmentation</a:t>
            </a:r>
            <a:r>
              <a:rPr lang="en-001" sz="800" dirty="0"/>
              <a:t>, Medium (2023)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30A8D31-E6C6-955D-19F9-4715A9F0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0" y="4154996"/>
            <a:ext cx="3984959" cy="226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AADD15-D07B-57C5-BB5F-303E95352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A5BD7F-13B7-2DBB-0255-14182878B56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393302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77E0-AD49-4FB8-738E-CAC64E4C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E6075-D3AE-4795-13EB-DB7FADE6D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D4B070-6C83-CC64-AC60-F2DA66AF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8210"/>
            <a:ext cx="9847289" cy="51769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look at how U-Net can be used for FLAIR abnormality segmentation in brain MR</a:t>
            </a:r>
            <a:endParaRPr lang="en-001" sz="24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E49C6C10-2D01-07E8-133F-08062A761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8DEEB0F-B295-CF29-C5F3-C5E33C82765D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53F640-D1F7-35CA-483B-B6F858822103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5: Segmentation</a:t>
            </a:r>
          </a:p>
        </p:txBody>
      </p:sp>
      <p:pic>
        <p:nvPicPr>
          <p:cNvPr id="1030" name="Picture 6" descr="dataset">
            <a:extLst>
              <a:ext uri="{FF2B5EF4-FFF2-40B4-BE49-F238E27FC236}">
                <a16:creationId xmlns:a16="http://schemas.microsoft.com/office/drawing/2014/main" id="{626192E8-2FED-1ADB-15A2-EA4A3ED8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5852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CGA_DU_6404_19850629">
            <a:extLst>
              <a:ext uri="{FF2B5EF4-FFF2-40B4-BE49-F238E27FC236}">
                <a16:creationId xmlns:a16="http://schemas.microsoft.com/office/drawing/2014/main" id="{C068C082-575D-8289-0ED6-3144B489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72" y="2588252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GA_CS_4944_20010208">
            <a:extLst>
              <a:ext uri="{FF2B5EF4-FFF2-40B4-BE49-F238E27FC236}">
                <a16:creationId xmlns:a16="http://schemas.microsoft.com/office/drawing/2014/main" id="{ACC6E86A-B075-19FD-DD65-45071D202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659" y="280114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735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7CA0E-B3EC-26CE-2B74-40352206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74A1DE-0B94-D6AF-7A70-93C67719550B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6C439-FC5C-6BC8-C1C0-CB621B1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Image Generation with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2248-EE87-CFD3-B274-C6D311E8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A507C1-2090-6F87-AC8C-E6527177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251DF2C5-30CD-2266-E35D-5693D51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01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289E2-F206-3DA5-A74C-65E3CA95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3471E-0877-AAE4-4463-9165DA192BE0}"/>
              </a:ext>
            </a:extLst>
          </p:cNvPr>
          <p:cNvSpPr txBox="1"/>
          <p:nvPr/>
        </p:nvSpPr>
        <p:spPr>
          <a:xfrm>
            <a:off x="766997" y="891357"/>
            <a:ext cx="10130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Diffusion models work in a dual-phase mechanism: </a:t>
            </a:r>
          </a:p>
          <a:p>
            <a:pPr marL="800100" lvl="1" indent="-342900">
              <a:buAutoNum type="arabicPeriod"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T</a:t>
            </a:r>
            <a:r>
              <a:rPr lang="en-GB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rain a neural network to introduce noise into the dataset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BE4BDE-8B02-7E6E-41FB-2FAA1BD5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851" y="2035958"/>
            <a:ext cx="6848475" cy="179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A60C2B-AA21-9322-F7B3-620C550E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712" y="3936595"/>
            <a:ext cx="8076576" cy="1110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8DBE45-5165-5F0E-6D5D-F6B713F3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463" y="5092796"/>
            <a:ext cx="3143250" cy="685800"/>
          </a:xfrm>
          <a:prstGeom prst="rect">
            <a:avLst/>
          </a:prstGeom>
        </p:spPr>
      </p:pic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F56BC82A-F62C-7F2B-A7A4-BB6A27EDC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344F26-D8C7-3758-02B0-F7075F3697ED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6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971434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7E25FE-6976-DA9F-7F9A-B65A0947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6B81C-3C0A-2631-5CE3-38723B036E3A}"/>
              </a:ext>
            </a:extLst>
          </p:cNvPr>
          <p:cNvSpPr txBox="1"/>
          <p:nvPr/>
        </p:nvSpPr>
        <p:spPr>
          <a:xfrm>
            <a:off x="766997" y="2335648"/>
            <a:ext cx="10310734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750"/>
              </a:spcAft>
            </a:pPr>
            <a: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We can't directly calculate q(xt−1∣xt) because it involves complex data-related calculations.</a:t>
            </a:r>
            <a:b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</a:br>
            <a:r>
              <a:rPr lang="en-GB" sz="20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Instead, we use a model (like a neural network) to estimate q(xt−1∣xt).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AAA229-C195-25C5-E329-62E0F5149FE2}"/>
              </a:ext>
            </a:extLst>
          </p:cNvPr>
          <p:cNvSpPr txBox="1"/>
          <p:nvPr/>
        </p:nvSpPr>
        <p:spPr>
          <a:xfrm>
            <a:off x="766997" y="891357"/>
            <a:ext cx="10130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 dirty="0">
                <a:solidFill>
                  <a:srgbClr val="1D1D1D"/>
                </a:solidFill>
                <a:effectLst/>
                <a:latin typeface="Product Sans" panose="020B0403030502040203" pitchFamily="34" charset="0"/>
              </a:rPr>
              <a:t>Diffusion models work in a dual-phase mechanism: </a:t>
            </a:r>
          </a:p>
          <a:p>
            <a:pPr marL="971550" lvl="1" indent="-514350">
              <a:buFont typeface="+mj-lt"/>
              <a:buAutoNum type="arabicPeriod" startAt="2"/>
            </a:pPr>
            <a:r>
              <a:rPr lang="en-GB" sz="28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M</a:t>
            </a:r>
            <a:r>
              <a:rPr lang="en-GB" sz="2800" b="0" i="0" dirty="0"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ethodically reverse this process. </a:t>
            </a:r>
            <a:endParaRPr lang="en-GB" sz="28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66451E-6512-DAFE-2322-732F630A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06" y="3346766"/>
            <a:ext cx="9763125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D39990-3833-0DD5-C096-14A590A5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427" y="5616557"/>
            <a:ext cx="6993145" cy="744431"/>
          </a:xfrm>
          <a:prstGeom prst="rect">
            <a:avLst/>
          </a:prstGeom>
        </p:spPr>
      </p:pic>
      <p:pic>
        <p:nvPicPr>
          <p:cNvPr id="9" name="Picture 5" descr="Text&#10;&#10;Description automatically generated">
            <a:extLst>
              <a:ext uri="{FF2B5EF4-FFF2-40B4-BE49-F238E27FC236}">
                <a16:creationId xmlns:a16="http://schemas.microsoft.com/office/drawing/2014/main" id="{976FAF13-1129-3A81-16CC-179EAA8A3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8F8B5B-B470-79B1-C130-AFD24C546D5C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5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95536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1050A-A36F-7625-E3D0-FF7A818C5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01F1B-A302-08FB-85CE-E8D3ED0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5EADD-06E3-EA52-3812-754017F33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848210"/>
            <a:ext cx="10027170" cy="6570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look at a minimal example of the forward diffusion process and its reverse mapping using a dense network. </a:t>
            </a:r>
            <a:endParaRPr lang="en-001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610E4AB-CC41-334E-E9A8-8E02D092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D9F633-536E-ADB9-6563-E56F4869A8E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5B6A26-6256-86BE-4223-EF070F291322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6: Diffusion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E20E1B-3E2D-AE9E-B151-4EE9F6472D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4297"/>
          <a:stretch/>
        </p:blipFill>
        <p:spPr>
          <a:xfrm>
            <a:off x="883372" y="2770849"/>
            <a:ext cx="10470428" cy="2732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909599-5F10-4397-C5D1-7276571331A5}"/>
              </a:ext>
            </a:extLst>
          </p:cNvPr>
          <p:cNvSpPr txBox="1"/>
          <p:nvPr/>
        </p:nvSpPr>
        <p:spPr>
          <a:xfrm>
            <a:off x="4040788" y="6356351"/>
            <a:ext cx="36641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hlinkClick r:id="rId5"/>
              </a:rPr>
              <a:t>https://www.superannotate.com/blog/diffusion-models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55383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37F8-2047-4D5F-038E-24248B42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BB56-E9D0-EB27-2AB8-BA0154EA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A Real-World Problem…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7D49B3EA-94E2-017E-8AC5-E97A709E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22AC2-2A7D-35F6-81A7-E0D42818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D4A21-F9F3-C23E-DCD3-CF7D3806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974" cy="4351338"/>
          </a:xfrm>
        </p:spPr>
        <p:txBody>
          <a:bodyPr/>
          <a:lstStyle/>
          <a:p>
            <a:r>
              <a:rPr lang="en-001" dirty="0"/>
              <a:t>This was the problem facing USPS in 1989</a:t>
            </a:r>
          </a:p>
          <a:p>
            <a:r>
              <a:rPr lang="en-001" dirty="0"/>
              <a:t>How would you solve this problem?</a:t>
            </a:r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A61AA530-AD6D-ECD7-E081-B3DDFDDC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1" y="2094959"/>
            <a:ext cx="4544713" cy="26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17D26-BB7A-45C4-0EF2-DE7710D7784A}"/>
              </a:ext>
            </a:extLst>
          </p:cNvPr>
          <p:cNvSpPr txBox="1"/>
          <p:nvPr/>
        </p:nvSpPr>
        <p:spPr>
          <a:xfrm>
            <a:off x="7344430" y="5005697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[1] S. Janprasai, </a:t>
            </a:r>
            <a:r>
              <a:rPr lang="en-001" dirty="0">
                <a:hlinkClick r:id="rId5"/>
              </a:rPr>
              <a:t>MNIST Examples Modified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458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EA7859-C346-304B-A666-FFF0B1588F0D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CA8A7-38FF-F243-8BDA-50AB61A5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9C0CC-2C9B-E547-AFAD-85E26336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2995B-4FE5-A648-AF7E-9523335D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6ABC26D-8AEA-0943-80AF-2F95B055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2C904919-B6CC-8A44-BE9E-E8A8C65E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11B9B-0F08-B8E5-D029-38C6126B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33BD-47FA-8CC5-5851-D56F4C70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Convolution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021ED818-CE7F-C8D5-49BC-41749CB9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CED26-69EA-7CB0-71C7-EE1FFD94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0D7253-AB82-732E-DD16-F22EEAB42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307" y="1825624"/>
                <a:ext cx="4891337" cy="485300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001" dirty="0"/>
                  <a:t>An image is represented as a matrix of numbers</a:t>
                </a:r>
              </a:p>
              <a:p>
                <a:pPr lvl="1"/>
                <a:r>
                  <a:rPr lang="en-001" dirty="0"/>
                  <a:t>Higher value = More intesity</a:t>
                </a:r>
              </a:p>
              <a:p>
                <a:r>
                  <a:rPr lang="en-001" dirty="0"/>
                  <a:t>A </a:t>
                </a:r>
                <a:r>
                  <a:rPr lang="en-001" i="1" dirty="0"/>
                  <a:t>kernel</a:t>
                </a:r>
                <a:r>
                  <a:rPr lang="en-001" dirty="0"/>
                  <a:t> is also a matrix containing some pattern</a:t>
                </a:r>
              </a:p>
              <a:p>
                <a:r>
                  <a:rPr lang="en-001" dirty="0"/>
                  <a:t>Slide a kernel along an image an multiply the overlapping values, and sum the result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00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0D7253-AB82-732E-DD16-F22EEAB42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307" y="1825624"/>
                <a:ext cx="4891337" cy="4853003"/>
              </a:xfrm>
              <a:blipFill>
                <a:blip r:embed="rId4"/>
                <a:stretch>
                  <a:fillRect l="-1995" t="-1882" r="-31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B023703-1E86-2CC4-0A51-01A8541A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644" y="1043268"/>
            <a:ext cx="67945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BC36EE9D-3177-6098-71DE-0B7A18BB7299}"/>
              </a:ext>
            </a:extLst>
          </p:cNvPr>
          <p:cNvSpPr txBox="1"/>
          <p:nvPr/>
        </p:nvSpPr>
        <p:spPr>
          <a:xfrm>
            <a:off x="4947802" y="4872587"/>
            <a:ext cx="732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[2] </a:t>
            </a:r>
            <a:r>
              <a:rPr lang="en-001" dirty="0">
                <a:hlinkClick r:id="rId6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329899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5A7A7-1CB2-79BB-85A5-E38BFA96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3937-50E4-5596-83D0-C2041EA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Edge Detection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BA3008A3-588B-84DA-01DA-A18CFE9E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014D-5C4F-B665-1DB5-C8162E43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3252E-B2D8-9255-A2DC-AB50E6769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88" y="5089163"/>
            <a:ext cx="7499888" cy="1589465"/>
          </a:xfrm>
        </p:spPr>
        <p:txBody>
          <a:bodyPr>
            <a:normAutofit fontScale="92500" lnSpcReduction="10000"/>
          </a:bodyPr>
          <a:lstStyle/>
          <a:p>
            <a:r>
              <a:rPr lang="en-001" i="1" dirty="0"/>
              <a:t>Sobel kernel – </a:t>
            </a:r>
            <a:r>
              <a:rPr lang="en-001" dirty="0"/>
              <a:t>a special kernel used for edge detection</a:t>
            </a:r>
          </a:p>
          <a:p>
            <a:r>
              <a:rPr lang="en-001" dirty="0"/>
              <a:t>Yield a high value when a gradient is present in one direction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D888402-90CC-C8FC-47D0-F474FDDD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18" y="1007390"/>
            <a:ext cx="10053163" cy="408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39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60650-6149-6B0F-BEFA-23B0E369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580F-C7E4-A21E-29B8-768BA2AE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Exercise 1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A9EA0C7D-AF7F-D274-C2E9-1B5C3822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E4F92-2E0A-C8EB-E364-63A35E7D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831EA-D398-BFA7-298E-9654D481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950"/>
            <a:ext cx="7132320" cy="623490"/>
          </a:xfrm>
        </p:spPr>
        <p:txBody>
          <a:bodyPr/>
          <a:lstStyle/>
          <a:p>
            <a:r>
              <a:rPr lang="en-001" dirty="0"/>
              <a:t>Write your own edge detector…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B8159C-0327-9854-67DF-92863EAB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92" y="225872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F5592D7-10F2-730C-5FCE-E4B9D03F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5872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3B6A6499-1AAB-8E06-6D64-3F5C4C2796D6}"/>
              </a:ext>
            </a:extLst>
          </p:cNvPr>
          <p:cNvSpPr/>
          <p:nvPr/>
        </p:nvSpPr>
        <p:spPr>
          <a:xfrm>
            <a:off x="5334000" y="3345974"/>
            <a:ext cx="1524000" cy="765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04BA47-1DA1-2BC8-BEE6-21FC41D9398B}"/>
              </a:ext>
            </a:extLst>
          </p:cNvPr>
          <p:cNvSpPr txBox="1"/>
          <p:nvPr/>
        </p:nvSpPr>
        <p:spPr>
          <a:xfrm>
            <a:off x="885472" y="5193840"/>
            <a:ext cx="4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[3] Simpsons Contributor, </a:t>
            </a:r>
            <a:r>
              <a:rPr lang="en-001" dirty="0">
                <a:hlinkClick r:id="rId6"/>
              </a:rPr>
              <a:t>Valve Original</a:t>
            </a:r>
            <a:endParaRPr lang="en-00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688606-5C4C-0D06-628A-9DD578FE92C7}"/>
              </a:ext>
            </a:extLst>
          </p:cNvPr>
          <p:cNvSpPr txBox="1"/>
          <p:nvPr/>
        </p:nvSpPr>
        <p:spPr>
          <a:xfrm>
            <a:off x="7482840" y="5193840"/>
            <a:ext cx="4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[3] Simpsons Contributor, </a:t>
            </a:r>
            <a:r>
              <a:rPr lang="en-001" dirty="0">
                <a:hlinkClick r:id="rId6"/>
              </a:rPr>
              <a:t>Valve Sobel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8556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E9B52-A78D-7E43-83B3-4B135D95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C46D3B-CA1F-422D-464B-790A5AC36A38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DE463-D151-B422-EAF2-2F3704D5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FD51-0BBA-A6A9-D6D7-0864FCD8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ED75F06-4133-1E8F-9EFF-318C46AC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D01DDC0A-D7DD-365A-B569-3A27D689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48748</TotalTime>
  <Words>1256</Words>
  <Application>Microsoft Office PowerPoint</Application>
  <PresentationFormat>Widescreen</PresentationFormat>
  <Paragraphs>237</Paragraphs>
  <Slides>37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Contoso University</vt:lpstr>
      <vt:lpstr>Product Sans</vt:lpstr>
      <vt:lpstr>office theme</vt:lpstr>
      <vt:lpstr>Image Processing with Deep Learning</vt:lpstr>
      <vt:lpstr>Agenda</vt:lpstr>
      <vt:lpstr>A Real-World Problem…</vt:lpstr>
      <vt:lpstr>A Real-World Problem…</vt:lpstr>
      <vt:lpstr>Introduction to Convolution</vt:lpstr>
      <vt:lpstr>Convolution</vt:lpstr>
      <vt:lpstr>Edge Detection</vt:lpstr>
      <vt:lpstr>Exercise 1</vt:lpstr>
      <vt:lpstr>Image Classification with CNNs</vt:lpstr>
      <vt:lpstr>Learnable Filters</vt:lpstr>
      <vt:lpstr>Padding</vt:lpstr>
      <vt:lpstr>Stride</vt:lpstr>
      <vt:lpstr>Dilation</vt:lpstr>
      <vt:lpstr>Normalization</vt:lpstr>
      <vt:lpstr>Pooling</vt:lpstr>
      <vt:lpstr>Adding Depth</vt:lpstr>
      <vt:lpstr>LeNet</vt:lpstr>
      <vt:lpstr>PowerPoint Presentation</vt:lpstr>
      <vt:lpstr>PowerPoint Presentation</vt:lpstr>
      <vt:lpstr>PowerPoint Presentation</vt:lpstr>
      <vt:lpstr>Break Time</vt:lpstr>
      <vt:lpstr>Using Pretrained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Segmentation with CNNs</vt:lpstr>
      <vt:lpstr>PowerPoint Presentation</vt:lpstr>
      <vt:lpstr>PowerPoint Presentation</vt:lpstr>
      <vt:lpstr>PowerPoint Presentation</vt:lpstr>
      <vt:lpstr>Image Generation with Diffusion Models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Amashi Niwarthana!</dc:creator>
  <cp:lastModifiedBy>#DON SIMAN PATABANDI AMASHI NIWARTHANA#</cp:lastModifiedBy>
  <cp:revision>103</cp:revision>
  <dcterms:created xsi:type="dcterms:W3CDTF">2021-05-15T03:31:22Z</dcterms:created>
  <dcterms:modified xsi:type="dcterms:W3CDTF">2025-02-21T01:36:31Z</dcterms:modified>
</cp:coreProperties>
</file>